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5" r:id="rId4"/>
    <p:sldId id="258" r:id="rId5"/>
    <p:sldId id="25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751EC-53B7-4C74-AA6E-709D9D505300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0C54-15B1-42F3-952C-4079496481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254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A0C54-15B1-42F3-952C-407949648138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3726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114EE-A93B-CF60-0DFD-C33124DBF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397AAC-E10B-5DAC-3D95-1C2EF77A7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43DF6B-4A6F-EE64-1D4C-C6606CEC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C84796-C3AF-D069-D140-D51460F5B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55F41A-55F4-A158-6FC0-55462CC2B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1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05F80-9DE7-C47E-A01F-0BAAA22D7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1B8995-88ED-2834-16D6-6F8753EA5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C92963-9A5F-3ED5-916F-0ACCEC1A2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12B07D-C5F7-746E-4A50-0F432C3B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61B960-5DA7-3704-42CE-07CEA4F0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427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F2884-F6F7-6BFD-520C-C7C92520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1A7528-BC5D-4103-643F-736F5DDEF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C41A96-29E7-354A-47D2-701203A4C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9CA68D-3492-0591-0A13-F7C8573E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F02265-E9FD-7F65-B02D-CD3F5950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412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87550-BAAF-D3DE-6208-3D483B14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627CAE-6636-6E73-2171-83C14B880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E5ECAF-DE24-6765-EBEB-56F57C036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E84D7F-7811-D415-7274-980B2281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C52D62-F67E-97B0-FC95-0D7D73BF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AB7901-728E-42B8-6EEA-104DFE98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050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855DB-7FED-269B-69DB-D3EACB74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1ADBDC-B9B3-E28E-C863-AFA071F60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1B5DB5-8168-710A-1118-6C7899FF6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D6DDD72-6B09-2F6B-AEE3-92688AD5D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5AFC34-7692-30A3-6F73-FB511D5CB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5FB8F4-64DB-D9EF-57B6-242175CB2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60E5F4-B902-F1E0-E21B-DAE127D0A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697176-69B4-EFF3-E470-3AAEFCC8D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88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93A8A-ADB1-FCFE-5710-F2DD5253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002E1F-1F67-734F-4DE3-C20C6465C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629985-0081-C80A-F1B7-24B2935B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65D254-FBEE-4084-B372-C7A2C5C3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145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AB5F32-6C61-4F2A-2695-C331F3B2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89D839-D195-1524-4FDF-2DFE4BEB3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5499EB-91DA-817D-4954-89DDA243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6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6CEE3-3E5F-199C-2722-EB4CA0F69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59BBF0-AD83-7950-C76D-39349F057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983C5B-1BB5-339C-A5B4-9BB86F8BC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475F28-78F3-B6B0-13C7-4172A74B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736EC8-3621-2447-6A1B-4FC971D61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98FA39-BF67-D63C-7874-C46F77B2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359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B49BC-397F-DB7F-16FB-FFAE0179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421C76-6B57-B1AB-D681-DB7CD11A8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D97EB3-6E46-1B6B-B7F7-FB3BE5A12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01ECD3-EE94-9D35-2DFE-2DD7D2EDD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3B21C6-49AE-A95D-5270-5783920A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494B4F-8866-84F2-B65E-60FFAC3C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214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39E7E-5B73-E489-1EB3-98B0A842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FB6175-4022-196E-F77A-5AD4F23EE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89B059-4D26-4EDF-2A0F-661F23EB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5BD572-1B7E-A134-6BE8-FA22B31A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B1B712-C1EB-5D09-A08A-E1EC56AC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2877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A6E850-91E0-6164-0EA3-F0BFEB2A5C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A9D74A-D617-4A3B-81C4-80BA80205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77BB98-C7CD-D9DD-B923-045A714CB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D92D21-6AE1-CE19-073B-EE15AA68C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1D99C2-A4C1-CB0F-6786-4476D84F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296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E63D70-EEEB-5588-87E1-222BC08BA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91232A-FD2E-32D2-D28C-36D6E6CA4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2C3622-8E89-C9FE-12C5-29D37DBC1C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AC2C69-9EDD-4B7E-92EB-72D31D8C1DF7}" type="datetimeFigureOut">
              <a:rPr lang="es-MX" smtClean="0"/>
              <a:t>15/06/2026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B49F3A-E25E-224C-FCE7-04150FC09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AC93AA-183C-2394-CFDB-E703C1A1B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498A0-F5DF-465D-9289-01123518D2E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883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D21CC0CE-2826-A6F4-F999-5AA6D7A376B7}"/>
              </a:ext>
            </a:extLst>
          </p:cNvPr>
          <p:cNvSpPr/>
          <p:nvPr/>
        </p:nvSpPr>
        <p:spPr>
          <a:xfrm>
            <a:off x="11119757" y="202826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6FC6D01-5ABC-4051-4189-0D6E85346E91}"/>
              </a:ext>
            </a:extLst>
          </p:cNvPr>
          <p:cNvSpPr txBox="1"/>
          <p:nvPr/>
        </p:nvSpPr>
        <p:spPr>
          <a:xfrm>
            <a:off x="9405257" y="2576325"/>
            <a:ext cx="262890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dirty="0"/>
              <a:t>(2)</a:t>
            </a:r>
          </a:p>
          <a:p>
            <a:pPr algn="ctr"/>
            <a:r>
              <a:rPr lang="es-MX" sz="1200" dirty="0"/>
              <a:t>Ingresa a la sección </a:t>
            </a:r>
          </a:p>
          <a:p>
            <a:pPr algn="ctr"/>
            <a:r>
              <a:rPr lang="es-MX" sz="1200" b="1" dirty="0"/>
              <a:t>Pagos en línea</a:t>
            </a:r>
            <a:r>
              <a:rPr lang="es-MX" sz="1200" dirty="0"/>
              <a:t>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3FD4CE3-6C3E-03D5-39B9-0A2FFDBC6ED1}"/>
              </a:ext>
            </a:extLst>
          </p:cNvPr>
          <p:cNvSpPr txBox="1"/>
          <p:nvPr/>
        </p:nvSpPr>
        <p:spPr>
          <a:xfrm>
            <a:off x="9405257" y="31539"/>
            <a:ext cx="26289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/>
              <a:t> </a:t>
            </a:r>
            <a:r>
              <a:rPr lang="es-MX" dirty="0"/>
              <a:t>(1)</a:t>
            </a:r>
          </a:p>
          <a:p>
            <a:pPr algn="ctr"/>
            <a:r>
              <a:rPr lang="es-MX" sz="1200" dirty="0"/>
              <a:t>Ingresa a la pagina de </a:t>
            </a:r>
            <a:r>
              <a:rPr lang="es-MX" sz="1200" b="1" dirty="0"/>
              <a:t>Secretaría de Planeación y Finanzas </a:t>
            </a:r>
            <a:r>
              <a:rPr lang="es-MX" sz="1200" dirty="0"/>
              <a:t>en la siguiente liga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1200" dirty="0"/>
              <a:t>https://spfa.puebla.gob.mx</a:t>
            </a:r>
          </a:p>
          <a:p>
            <a:pPr algn="ctr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16C1F1B-AE9A-AD8E-AFB3-7746A96FBCB3}"/>
              </a:ext>
            </a:extLst>
          </p:cNvPr>
          <p:cNvSpPr txBox="1"/>
          <p:nvPr/>
        </p:nvSpPr>
        <p:spPr>
          <a:xfrm>
            <a:off x="9059461" y="4471562"/>
            <a:ext cx="2628900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/>
              <a:t> </a:t>
            </a:r>
            <a:r>
              <a:rPr lang="es-MX" dirty="0"/>
              <a:t>(3)</a:t>
            </a:r>
          </a:p>
          <a:p>
            <a:pPr algn="ctr"/>
            <a:r>
              <a:rPr lang="es-MX" sz="1200" dirty="0"/>
              <a:t>Dar un clic en la </a:t>
            </a:r>
            <a:r>
              <a:rPr lang="es-MX" sz="1200" b="1" dirty="0"/>
              <a:t>X</a:t>
            </a:r>
            <a:r>
              <a:rPr lang="es-MX" sz="1200" dirty="0"/>
              <a:t> para seguir con el siguiente paso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512F69-140D-BF99-3E88-74015A223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5" t="7298" r="13316" b="4702"/>
          <a:stretch>
            <a:fillRect/>
          </a:stretch>
        </p:blipFill>
        <p:spPr>
          <a:xfrm>
            <a:off x="0" y="0"/>
            <a:ext cx="8948057" cy="452636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3020D8C-0CE4-4EB6-E5F5-607A4CB17D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16" t="36070" r="16553" b="34035"/>
          <a:stretch>
            <a:fillRect/>
          </a:stretch>
        </p:blipFill>
        <p:spPr>
          <a:xfrm>
            <a:off x="1" y="4612816"/>
            <a:ext cx="8948056" cy="2143634"/>
          </a:xfrm>
          <a:prstGeom prst="rect">
            <a:avLst/>
          </a:prstGeom>
        </p:spPr>
      </p:pic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0C1F5129-1E55-0F10-65E2-A2B4E4E46F95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5265964" y="817230"/>
            <a:ext cx="5453743" cy="17590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46FC6E58-08A7-1EA8-92C9-90B06E391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307" y="5684633"/>
            <a:ext cx="14668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4779727A-EB6F-4777-E6C8-D0A66486A5E6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8850086" y="5364114"/>
            <a:ext cx="1523825" cy="1240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2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ABDA177-4AD5-F231-682B-51DAFB171BAE}"/>
              </a:ext>
            </a:extLst>
          </p:cNvPr>
          <p:cNvSpPr txBox="1"/>
          <p:nvPr/>
        </p:nvSpPr>
        <p:spPr>
          <a:xfrm>
            <a:off x="9813471" y="962240"/>
            <a:ext cx="230232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(1)</a:t>
            </a:r>
          </a:p>
          <a:p>
            <a:pPr algn="ctr"/>
            <a:r>
              <a:rPr lang="es-MX" sz="1000" dirty="0"/>
              <a:t>En el catalogo de tramites y servicios seleccionar el aparatado </a:t>
            </a:r>
            <a:r>
              <a:rPr lang="es-MX" sz="1000" b="1" dirty="0"/>
              <a:t>EDUCACIÓN</a:t>
            </a:r>
            <a:r>
              <a:rPr lang="es-MX" sz="1000" dirty="0"/>
              <a:t> </a:t>
            </a:r>
          </a:p>
          <a:p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7E70717-32E2-E3C9-AE9B-A6BB0BCD9139}"/>
              </a:ext>
            </a:extLst>
          </p:cNvPr>
          <p:cNvSpPr txBox="1"/>
          <p:nvPr/>
        </p:nvSpPr>
        <p:spPr>
          <a:xfrm>
            <a:off x="9813471" y="3088539"/>
            <a:ext cx="230232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(2)</a:t>
            </a:r>
          </a:p>
          <a:p>
            <a:pPr algn="ctr"/>
            <a:r>
              <a:rPr lang="es-MX" sz="1000" dirty="0"/>
              <a:t>En el buscador teclea la palabra </a:t>
            </a:r>
            <a:r>
              <a:rPr lang="es-MX" sz="1000" b="1" dirty="0"/>
              <a:t>UICH </a:t>
            </a:r>
            <a:r>
              <a:rPr lang="es-MX" sz="1000" dirty="0"/>
              <a:t>y busca la opción </a:t>
            </a:r>
            <a:r>
              <a:rPr lang="es-MX" sz="1000" b="1" dirty="0"/>
              <a:t>EXAMEN DIAGNÓSTICO</a:t>
            </a:r>
            <a:endParaRPr lang="es-MX" sz="1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96585A-5096-9946-6D2B-6847DDCB5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" t="7262" r="559" b="5477"/>
          <a:stretch>
            <a:fillRect/>
          </a:stretch>
        </p:blipFill>
        <p:spPr>
          <a:xfrm>
            <a:off x="0" y="0"/>
            <a:ext cx="8850086" cy="34371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8678EFE-7156-B1A2-91B4-4F66491BE2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17" b="42501"/>
          <a:stretch>
            <a:fillRect/>
          </a:stretch>
        </p:blipFill>
        <p:spPr>
          <a:xfrm>
            <a:off x="0" y="3616779"/>
            <a:ext cx="8956221" cy="2748798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D5C4DB6-61E4-D908-9D4B-F99B9AF18387}"/>
              </a:ext>
            </a:extLst>
          </p:cNvPr>
          <p:cNvCxnSpPr>
            <a:cxnSpLocks/>
          </p:cNvCxnSpPr>
          <p:nvPr/>
        </p:nvCxnSpPr>
        <p:spPr>
          <a:xfrm flipH="1">
            <a:off x="2620736" y="1357024"/>
            <a:ext cx="7192734" cy="1633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4585713E-4C5F-C7A9-A9F9-052B9E5B4508}"/>
              </a:ext>
            </a:extLst>
          </p:cNvPr>
          <p:cNvCxnSpPr>
            <a:cxnSpLocks/>
          </p:cNvCxnSpPr>
          <p:nvPr/>
        </p:nvCxnSpPr>
        <p:spPr>
          <a:xfrm flipH="1">
            <a:off x="1722664" y="3494228"/>
            <a:ext cx="8090806" cy="423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BAF6719D-D932-98F8-284A-55E98EA71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568" y="5583158"/>
            <a:ext cx="14668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24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F09AB811-69ED-5385-802E-101FC5186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018" y="761280"/>
            <a:ext cx="4162225" cy="21172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1D1CB37-BD31-217D-9BDE-CC2D7B40AB06}"/>
              </a:ext>
            </a:extLst>
          </p:cNvPr>
          <p:cNvSpPr txBox="1"/>
          <p:nvPr/>
        </p:nvSpPr>
        <p:spPr>
          <a:xfrm>
            <a:off x="124932" y="299615"/>
            <a:ext cx="189882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(1) </a:t>
            </a:r>
            <a:r>
              <a:rPr lang="es-MX" dirty="0"/>
              <a:t>Si sale este mensaje, </a:t>
            </a:r>
            <a:r>
              <a:rPr lang="es-MX" dirty="0" err="1"/>
              <a:t>click</a:t>
            </a:r>
            <a:r>
              <a:rPr lang="es-MX" dirty="0"/>
              <a:t> en ACEPTAR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D4EEC7-83F6-CFDB-6843-434A2CF1806F}"/>
              </a:ext>
            </a:extLst>
          </p:cNvPr>
          <p:cNvSpPr txBox="1"/>
          <p:nvPr/>
        </p:nvSpPr>
        <p:spPr>
          <a:xfrm>
            <a:off x="3532035" y="3257938"/>
            <a:ext cx="189882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(2) </a:t>
            </a:r>
            <a:r>
              <a:rPr lang="es-MX" dirty="0"/>
              <a:t>Dale </a:t>
            </a:r>
            <a:r>
              <a:rPr lang="es-MX" dirty="0" err="1"/>
              <a:t>click</a:t>
            </a:r>
            <a:r>
              <a:rPr lang="es-MX" dirty="0"/>
              <a:t> en la opción que desees (comúnmente es NO)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20E69040-9F04-CF19-E07E-859F41D7E04B}"/>
              </a:ext>
            </a:extLst>
          </p:cNvPr>
          <p:cNvCxnSpPr/>
          <p:nvPr/>
        </p:nvCxnSpPr>
        <p:spPr>
          <a:xfrm>
            <a:off x="2023755" y="1140737"/>
            <a:ext cx="3833837" cy="11769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Imagen 10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77E70C02-9DBA-763A-841B-C9F0E738D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581" y="3815771"/>
            <a:ext cx="4534801" cy="1442029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05FD0E3-0268-303C-1DE3-A6C1A8389264}"/>
              </a:ext>
            </a:extLst>
          </p:cNvPr>
          <p:cNvCxnSpPr>
            <a:cxnSpLocks/>
          </p:cNvCxnSpPr>
          <p:nvPr/>
        </p:nvCxnSpPr>
        <p:spPr>
          <a:xfrm>
            <a:off x="5430858" y="3701496"/>
            <a:ext cx="5062108" cy="11420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163C479-60BF-893D-5C14-C1C168EBD1C6}"/>
              </a:ext>
            </a:extLst>
          </p:cNvPr>
          <p:cNvSpPr txBox="1"/>
          <p:nvPr/>
        </p:nvSpPr>
        <p:spPr>
          <a:xfrm>
            <a:off x="7865037" y="5666555"/>
            <a:ext cx="371434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Las siguientes instrucciones se centran cuando NO se requiere factura</a:t>
            </a:r>
          </a:p>
        </p:txBody>
      </p:sp>
    </p:spTree>
    <p:extLst>
      <p:ext uri="{BB962C8B-B14F-4D97-AF65-F5344CB8AC3E}">
        <p14:creationId xmlns:p14="http://schemas.microsoft.com/office/powerpoint/2010/main" val="255192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70D91331-3643-CDE5-D828-9B93BC1AAE9F}"/>
              </a:ext>
            </a:extLst>
          </p:cNvPr>
          <p:cNvSpPr txBox="1"/>
          <p:nvPr/>
        </p:nvSpPr>
        <p:spPr>
          <a:xfrm>
            <a:off x="10176051" y="2943648"/>
            <a:ext cx="196968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(4) </a:t>
            </a:r>
            <a:r>
              <a:rPr lang="es-MX" dirty="0"/>
              <a:t>si capturaste correctamente tu CURP, el sistema colocará tu nombre (s)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232C9C9-DFD7-524C-59F9-B932AD8DD25C}"/>
              </a:ext>
            </a:extLst>
          </p:cNvPr>
          <p:cNvSpPr txBox="1"/>
          <p:nvPr/>
        </p:nvSpPr>
        <p:spPr>
          <a:xfrm>
            <a:off x="34397" y="654869"/>
            <a:ext cx="207107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(5) </a:t>
            </a:r>
            <a:r>
              <a:rPr lang="es-MX" sz="1600" dirty="0"/>
              <a:t>Si capturaste correctamente tu CURP, el sistema colocará tu apellido paterno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5F7094B-C0DA-54D4-4D86-770AC14E83CA}"/>
              </a:ext>
            </a:extLst>
          </p:cNvPr>
          <p:cNvSpPr txBox="1"/>
          <p:nvPr/>
        </p:nvSpPr>
        <p:spPr>
          <a:xfrm>
            <a:off x="10320255" y="1153447"/>
            <a:ext cx="18254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(2) </a:t>
            </a:r>
            <a:r>
              <a:rPr lang="es-MX" dirty="0"/>
              <a:t>Coloca tu </a:t>
            </a:r>
            <a:r>
              <a:rPr lang="es-MX" b="1" dirty="0"/>
              <a:t>CURP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E52E913-1BAF-D305-C230-E8384FEE72DD}"/>
              </a:ext>
            </a:extLst>
          </p:cNvPr>
          <p:cNvSpPr txBox="1"/>
          <p:nvPr/>
        </p:nvSpPr>
        <p:spPr>
          <a:xfrm>
            <a:off x="10205986" y="1906973"/>
            <a:ext cx="193974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/>
              <a:t>(3)</a:t>
            </a:r>
            <a:r>
              <a:rPr lang="es-MX" sz="1200" b="1" dirty="0"/>
              <a:t> </a:t>
            </a:r>
            <a:r>
              <a:rPr lang="es-MX" sz="1200" dirty="0"/>
              <a:t>Para colocar tu RFC, contesta SI a “¿ Desea calcular su RFC a 10 dígitos. (sin </a:t>
            </a:r>
            <a:r>
              <a:rPr lang="es-MX" sz="1200" dirty="0" err="1"/>
              <a:t>homoclave</a:t>
            </a:r>
            <a:r>
              <a:rPr lang="es-MX" sz="1200" dirty="0"/>
              <a:t>) ?”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56FDE46-814D-0DE5-8401-C997BEC5E85E}"/>
              </a:ext>
            </a:extLst>
          </p:cNvPr>
          <p:cNvSpPr txBox="1"/>
          <p:nvPr/>
        </p:nvSpPr>
        <p:spPr>
          <a:xfrm>
            <a:off x="43303" y="2194193"/>
            <a:ext cx="205537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/>
              <a:t>(6) </a:t>
            </a:r>
            <a:r>
              <a:rPr lang="es-MX" sz="1600" dirty="0"/>
              <a:t>Si capturaste correctamente tu CURP, el sistema colocará </a:t>
            </a:r>
            <a:r>
              <a:rPr lang="es-MX" sz="1600" dirty="0" err="1"/>
              <a:t>colocará</a:t>
            </a:r>
            <a:r>
              <a:rPr lang="es-MX" sz="1600" dirty="0"/>
              <a:t> tu apellido materno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09DE76C1-1E27-B772-66A2-5B279EF3E01A}"/>
              </a:ext>
            </a:extLst>
          </p:cNvPr>
          <p:cNvSpPr txBox="1"/>
          <p:nvPr/>
        </p:nvSpPr>
        <p:spPr>
          <a:xfrm>
            <a:off x="10115551" y="4761515"/>
            <a:ext cx="204205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(7) </a:t>
            </a:r>
            <a:r>
              <a:rPr lang="es-MX" sz="1200" dirty="0"/>
              <a:t>Coloca el nombre de la Universidad como se indica en la imagen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CF7F9A4-0D26-FD7D-8FED-09952E90D53A}"/>
              </a:ext>
            </a:extLst>
          </p:cNvPr>
          <p:cNvSpPr txBox="1"/>
          <p:nvPr/>
        </p:nvSpPr>
        <p:spPr>
          <a:xfrm>
            <a:off x="22529" y="3772675"/>
            <a:ext cx="191069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(8) </a:t>
            </a:r>
            <a:r>
              <a:rPr lang="es-MX" dirty="0"/>
              <a:t>Coloca la dirección donde radicas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FE67EC47-D742-2463-8C0B-4F0CC0EBAE4A}"/>
              </a:ext>
            </a:extLst>
          </p:cNvPr>
          <p:cNvSpPr txBox="1"/>
          <p:nvPr/>
        </p:nvSpPr>
        <p:spPr>
          <a:xfrm>
            <a:off x="34396" y="5421305"/>
            <a:ext cx="19106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(9) </a:t>
            </a:r>
            <a:r>
              <a:rPr lang="es-MX" dirty="0"/>
              <a:t>Dar clic en </a:t>
            </a:r>
            <a:r>
              <a:rPr lang="es-MX" b="1" dirty="0"/>
              <a:t>SIGUIENTE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41D846E-1B95-F4EB-1AAB-45820738B2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30" t="15833" r="16760" b="5119"/>
          <a:stretch>
            <a:fillRect/>
          </a:stretch>
        </p:blipFill>
        <p:spPr>
          <a:xfrm>
            <a:off x="2202681" y="27067"/>
            <a:ext cx="7286939" cy="44754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B6C3F2-9A30-D3F6-645E-9C2C4B057B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54" t="21668" r="16584" b="39999"/>
          <a:stretch>
            <a:fillRect/>
          </a:stretch>
        </p:blipFill>
        <p:spPr>
          <a:xfrm>
            <a:off x="2202681" y="4502516"/>
            <a:ext cx="7286939" cy="2286000"/>
          </a:xfrm>
          <a:prstGeom prst="rect">
            <a:avLst/>
          </a:prstGeom>
        </p:spPr>
      </p:pic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6CA48FC9-D47C-440D-C58A-20CF26B41BFA}"/>
              </a:ext>
            </a:extLst>
          </p:cNvPr>
          <p:cNvCxnSpPr>
            <a:cxnSpLocks/>
            <a:stCxn id="63" idx="2"/>
          </p:cNvCxnSpPr>
          <p:nvPr/>
        </p:nvCxnSpPr>
        <p:spPr>
          <a:xfrm>
            <a:off x="989742" y="6067636"/>
            <a:ext cx="1524858" cy="341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619C8D5C-48DD-A9EA-DE8E-70FC0A4DCDC8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977875" y="4696005"/>
            <a:ext cx="1524858" cy="646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D77A5C7C-B6EB-37D6-9155-7C17063A211F}"/>
              </a:ext>
            </a:extLst>
          </p:cNvPr>
          <p:cNvCxnSpPr>
            <a:cxnSpLocks/>
          </p:cNvCxnSpPr>
          <p:nvPr/>
        </p:nvCxnSpPr>
        <p:spPr>
          <a:xfrm>
            <a:off x="2105472" y="3237876"/>
            <a:ext cx="3990528" cy="5911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9125A57F-0F25-689F-3773-E563F3E696A6}"/>
              </a:ext>
            </a:extLst>
          </p:cNvPr>
          <p:cNvCxnSpPr>
            <a:cxnSpLocks/>
          </p:cNvCxnSpPr>
          <p:nvPr/>
        </p:nvCxnSpPr>
        <p:spPr>
          <a:xfrm>
            <a:off x="1133500" y="950397"/>
            <a:ext cx="1407083" cy="29276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5F90E2A4-AFE3-0192-B4DC-189A26924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886" y="636207"/>
            <a:ext cx="7275072" cy="1853557"/>
          </a:xfrm>
          <a:prstGeom prst="rect">
            <a:avLst/>
          </a:prstGeom>
        </p:spPr>
      </p:pic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EE920DEC-D02F-A0E6-2FD6-9BD352B9547B}"/>
              </a:ext>
            </a:extLst>
          </p:cNvPr>
          <p:cNvCxnSpPr>
            <a:cxnSpLocks/>
          </p:cNvCxnSpPr>
          <p:nvPr/>
        </p:nvCxnSpPr>
        <p:spPr>
          <a:xfrm flipH="1">
            <a:off x="7764236" y="2091488"/>
            <a:ext cx="2441750" cy="8635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116FE5F-0624-1841-A94F-39747F5FEF19}"/>
              </a:ext>
            </a:extLst>
          </p:cNvPr>
          <p:cNvSpPr txBox="1"/>
          <p:nvPr/>
        </p:nvSpPr>
        <p:spPr>
          <a:xfrm>
            <a:off x="9586829" y="249304"/>
            <a:ext cx="18254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b="1" dirty="0"/>
              <a:t>(1) </a:t>
            </a:r>
            <a:r>
              <a:rPr lang="es-MX" dirty="0"/>
              <a:t>Selecciona apartado </a:t>
            </a:r>
            <a:r>
              <a:rPr lang="es-MX" b="1" dirty="0"/>
              <a:t>FISICA</a:t>
            </a:r>
            <a:endParaRPr lang="es-MX" dirty="0"/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A9E8376-E0B3-A39F-0EBF-EE18C51165E8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5357893" y="1476613"/>
            <a:ext cx="4962362" cy="14765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3FDF7661-853A-D94D-C581-A67B0B23C9AB}"/>
              </a:ext>
            </a:extLst>
          </p:cNvPr>
          <p:cNvCxnSpPr>
            <a:cxnSpLocks/>
          </p:cNvCxnSpPr>
          <p:nvPr/>
        </p:nvCxnSpPr>
        <p:spPr>
          <a:xfrm flipH="1">
            <a:off x="3131555" y="895635"/>
            <a:ext cx="6822725" cy="21487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3AC80A16-D2CC-21A3-B018-2AE812244DC5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2837443" y="3429000"/>
            <a:ext cx="7338608" cy="253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329C6E72-D319-D8A7-D8DE-6112B71FEFE3}"/>
              </a:ext>
            </a:extLst>
          </p:cNvPr>
          <p:cNvCxnSpPr>
            <a:cxnSpLocks/>
            <a:stCxn id="58" idx="1"/>
          </p:cNvCxnSpPr>
          <p:nvPr/>
        </p:nvCxnSpPr>
        <p:spPr>
          <a:xfrm flipH="1" flipV="1">
            <a:off x="5461907" y="4294392"/>
            <a:ext cx="4653644" cy="8364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55FD14-4245-C5D8-ED38-3010502B7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569" y="5645516"/>
            <a:ext cx="14668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3FA99DD-FAE4-6C08-41CB-7460531B6875}"/>
              </a:ext>
            </a:extLst>
          </p:cNvPr>
          <p:cNvSpPr txBox="1"/>
          <p:nvPr/>
        </p:nvSpPr>
        <p:spPr>
          <a:xfrm>
            <a:off x="4506561" y="6211669"/>
            <a:ext cx="544771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(10) </a:t>
            </a:r>
            <a:r>
              <a:rPr lang="es-MX" dirty="0"/>
              <a:t>Saldrá un mensaje de ¡Información de pago! Dar clic en </a:t>
            </a:r>
            <a:r>
              <a:rPr lang="es-MX" b="1" dirty="0"/>
              <a:t>ACEPTAR</a:t>
            </a:r>
          </a:p>
        </p:txBody>
      </p:sp>
    </p:spTree>
    <p:extLst>
      <p:ext uri="{BB962C8B-B14F-4D97-AF65-F5344CB8AC3E}">
        <p14:creationId xmlns:p14="http://schemas.microsoft.com/office/powerpoint/2010/main" val="135368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8FC07FC-0187-98E4-B4CB-2A3369F28749}"/>
              </a:ext>
            </a:extLst>
          </p:cNvPr>
          <p:cNvSpPr txBox="1"/>
          <p:nvPr/>
        </p:nvSpPr>
        <p:spPr>
          <a:xfrm>
            <a:off x="142554" y="201032"/>
            <a:ext cx="236912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b="1" dirty="0"/>
              <a:t>(1) </a:t>
            </a:r>
            <a:r>
              <a:rPr lang="es-MX" dirty="0"/>
              <a:t>Verifica que tus datos estén correctos</a:t>
            </a:r>
            <a:endParaRPr lang="es-MX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4B63B5-3973-CB76-FCE8-46657C4097AE}"/>
              </a:ext>
            </a:extLst>
          </p:cNvPr>
          <p:cNvSpPr txBox="1"/>
          <p:nvPr/>
        </p:nvSpPr>
        <p:spPr>
          <a:xfrm>
            <a:off x="878318" y="1164075"/>
            <a:ext cx="243563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b="1" dirty="0"/>
              <a:t>(2) </a:t>
            </a:r>
            <a:r>
              <a:rPr lang="es-MX" dirty="0"/>
              <a:t>Verifica que el tramite que vayas a realizar sea el correcto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DA805C9-3F70-AF3C-8D3B-D3A9E8FB36DB}"/>
              </a:ext>
            </a:extLst>
          </p:cNvPr>
          <p:cNvSpPr txBox="1"/>
          <p:nvPr/>
        </p:nvSpPr>
        <p:spPr>
          <a:xfrm>
            <a:off x="142554" y="2419639"/>
            <a:ext cx="256447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b="1" dirty="0"/>
              <a:t>(3) </a:t>
            </a:r>
            <a:r>
              <a:rPr lang="es-MX" dirty="0"/>
              <a:t>Si tu opción es pago en ventanilla IMPRIME la orden de pago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0381C4-E318-408D-0095-C878FF17D6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04" t="22143" r="16495" b="5477"/>
          <a:stretch>
            <a:fillRect/>
          </a:stretch>
        </p:blipFill>
        <p:spPr>
          <a:xfrm>
            <a:off x="3924992" y="0"/>
            <a:ext cx="8229600" cy="6025243"/>
          </a:xfrm>
          <a:prstGeom prst="rect">
            <a:avLst/>
          </a:prstGeom>
        </p:spPr>
      </p:pic>
      <p:pic>
        <p:nvPicPr>
          <p:cNvPr id="6" name="Imagen 5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5DBB1855-757C-0E8E-0558-2FD01D346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691" y="-23818"/>
            <a:ext cx="4130246" cy="2925503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DADCE696-7382-4526-ED2D-34702548D626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3313948" y="1256369"/>
            <a:ext cx="6366371" cy="5078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E1B62D21-328D-29DC-9FB1-5ADE03D73FFA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707030" y="3019804"/>
            <a:ext cx="7301993" cy="2141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E6F19B1F-BD25-A5C9-A70A-24DA0DF0B6E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511681" y="662697"/>
            <a:ext cx="1570016" cy="569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4A13BB5-ADE2-377D-DF27-E5481EA230AF}"/>
              </a:ext>
            </a:extLst>
          </p:cNvPr>
          <p:cNvSpPr txBox="1"/>
          <p:nvPr/>
        </p:nvSpPr>
        <p:spPr>
          <a:xfrm>
            <a:off x="389034" y="4902642"/>
            <a:ext cx="29076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0" i="0" u="none" strike="noStrike" baseline="0" dirty="0">
                <a:latin typeface="Calibri" panose="020F0502020204030204" pitchFamily="34" charset="0"/>
              </a:rPr>
              <a:t>Después de pagar:</a:t>
            </a:r>
          </a:p>
          <a:p>
            <a:pPr algn="ctr"/>
            <a:r>
              <a:rPr lang="es-MX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1.-Escanea tu comprobante de pago en </a:t>
            </a:r>
            <a:r>
              <a:rPr lang="es-MX" sz="1200" dirty="0" err="1">
                <a:solidFill>
                  <a:srgbClr val="1F4E79"/>
                </a:solidFill>
                <a:latin typeface="Arial Narrow" panose="020B0606020202030204" pitchFamily="34" charset="0"/>
              </a:rPr>
              <a:t>pdf</a:t>
            </a:r>
            <a:r>
              <a:rPr lang="es-MX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 y enviarlo al </a:t>
            </a:r>
            <a:r>
              <a:rPr lang="es-MX" sz="1200" dirty="0" err="1">
                <a:solidFill>
                  <a:srgbClr val="1F4E79"/>
                </a:solidFill>
                <a:latin typeface="Arial Narrow" panose="020B0606020202030204" pitchFamily="34" charset="0"/>
              </a:rPr>
              <a:t>correo:</a:t>
            </a:r>
            <a:r>
              <a:rPr lang="es-MX" sz="1200" dirty="0" err="1">
                <a:solidFill>
                  <a:srgbClr val="0562C1"/>
                </a:solidFill>
                <a:latin typeface="Arial Narrow" panose="020B0606020202030204" pitchFamily="34" charset="0"/>
              </a:rPr>
              <a:t>daf_pagos@uich.edu.mx</a:t>
            </a:r>
            <a:endParaRPr lang="es-MX" sz="1200" dirty="0">
              <a:solidFill>
                <a:srgbClr val="0562C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En el</a:t>
            </a:r>
            <a:r>
              <a:rPr lang="fr-FR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fr-FR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cuerpo</a:t>
            </a:r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fr-FR" sz="1200" dirty="0" err="1">
                <a:solidFill>
                  <a:srgbClr val="1F4E79"/>
                </a:solidFill>
                <a:latin typeface="Arial Narrow" panose="020B0606020202030204" pitchFamily="34" charset="0"/>
              </a:rPr>
              <a:t>d</a:t>
            </a:r>
            <a:r>
              <a:rPr lang="fr-FR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el</a:t>
            </a:r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fr-FR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correo</a:t>
            </a:r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 </a:t>
            </a:r>
            <a:r>
              <a:rPr lang="fr-FR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colocar</a:t>
            </a:r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:</a:t>
            </a:r>
          </a:p>
          <a:p>
            <a:pPr algn="ctr"/>
            <a:r>
              <a:rPr lang="fr-FR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2.- T</a:t>
            </a:r>
            <a:r>
              <a:rPr lang="fr-FR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u nombre </a:t>
            </a:r>
            <a:r>
              <a:rPr lang="fr-FR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completo</a:t>
            </a:r>
            <a:r>
              <a:rPr lang="fr-FR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.</a:t>
            </a:r>
          </a:p>
          <a:p>
            <a:pPr algn="ctr"/>
            <a:r>
              <a:rPr lang="es-MX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3.- Carrera a la que aspiras.</a:t>
            </a:r>
          </a:p>
          <a:p>
            <a:pPr algn="ctr"/>
            <a:r>
              <a:rPr lang="es-MX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4. “Pago de Examen diagnóstico” </a:t>
            </a:r>
          </a:p>
          <a:p>
            <a:pPr algn="ctr"/>
            <a:r>
              <a:rPr lang="es-MX" sz="1200" b="0" i="0" u="none" strike="noStrike" baseline="0" dirty="0">
                <a:solidFill>
                  <a:srgbClr val="1F4E79"/>
                </a:solidFill>
                <a:latin typeface="Arial Narrow" panose="020B0606020202030204" pitchFamily="34" charset="0"/>
              </a:rPr>
              <a:t>5.-Matricula del </a:t>
            </a:r>
            <a:r>
              <a:rPr lang="es-MX" sz="1200" b="0" i="0" u="none" strike="noStrike" baseline="0" dirty="0" err="1">
                <a:solidFill>
                  <a:srgbClr val="1F4E79"/>
                </a:solidFill>
                <a:latin typeface="Arial Narrow" panose="020B0606020202030204" pitchFamily="34" charset="0"/>
              </a:rPr>
              <a:t>pre-registro</a:t>
            </a:r>
            <a:r>
              <a:rPr lang="es-MX" sz="1200" dirty="0">
                <a:solidFill>
                  <a:srgbClr val="1F4E79"/>
                </a:solidFill>
                <a:latin typeface="Arial Narrow" panose="020B0606020202030204" pitchFamily="34" charset="0"/>
              </a:rPr>
              <a:t>.</a:t>
            </a:r>
            <a:endParaRPr lang="es-MX" sz="1200" dirty="0">
              <a:latin typeface="Arial Narrow" panose="020B0606020202030204" pitchFamily="34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33DA5D98-55C7-8D01-6431-8BDBF4D3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442" y="5781675"/>
            <a:ext cx="14668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4CF77DC-CC21-74C4-5252-01244F79A560}"/>
              </a:ext>
            </a:extLst>
          </p:cNvPr>
          <p:cNvSpPr txBox="1"/>
          <p:nvPr/>
        </p:nvSpPr>
        <p:spPr>
          <a:xfrm>
            <a:off x="142554" y="3701453"/>
            <a:ext cx="256447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MX" dirty="0"/>
          </a:p>
          <a:p>
            <a:pPr algn="ctr"/>
            <a:r>
              <a:rPr lang="es-MX" b="1" dirty="0"/>
              <a:t>(4) </a:t>
            </a:r>
            <a:r>
              <a:rPr lang="es-MX" dirty="0"/>
              <a:t>Si tu opción es pago con tarjeta IMPRIME el comprobante de pago</a:t>
            </a:r>
          </a:p>
        </p:txBody>
      </p:sp>
    </p:spTree>
    <p:extLst>
      <p:ext uri="{BB962C8B-B14F-4D97-AF65-F5344CB8AC3E}">
        <p14:creationId xmlns:p14="http://schemas.microsoft.com/office/powerpoint/2010/main" val="552924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871</TotalTime>
  <Words>368</Words>
  <Application>Microsoft Office PowerPoint</Application>
  <PresentationFormat>Panorámica</PresentationFormat>
  <Paragraphs>41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Arial Narrow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COORDINACION DE RECURSOS FINANCIEROS</dc:creator>
  <cp:lastModifiedBy>Vinculacion</cp:lastModifiedBy>
  <cp:revision>22</cp:revision>
  <dcterms:created xsi:type="dcterms:W3CDTF">2025-06-17T18:40:07Z</dcterms:created>
  <dcterms:modified xsi:type="dcterms:W3CDTF">2026-06-15T17:50:33Z</dcterms:modified>
</cp:coreProperties>
</file>